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0"/>
    <p:sldId id="257" r:id="rId21"/>
    <p:sldId id="258" r:id="rId22"/>
    <p:sldId id="259" r:id="rId23"/>
    <p:sldId id="260" r:id="rId24"/>
    <p:sldId id="261" r:id="rId25"/>
    <p:sldId id="262" r:id="rId26"/>
    <p:sldId id="263" r:id="rId27"/>
  </p:sldIdLst>
  <p:sldSz cx="18288000" cy="10287000"/>
  <p:notesSz cx="6858000" cy="9144000"/>
  <p:embeddedFontLst>
    <p:embeddedFont>
      <p:font typeface="Gochi Hand" charset="1" panose="00000000000000000000"/>
      <p:regular r:id="rId6"/>
    </p:embeddedFont>
    <p:embeddedFont>
      <p:font typeface="Arimo" charset="1" panose="020B0604020202020204"/>
      <p:regular r:id="rId7"/>
    </p:embeddedFont>
    <p:embeddedFont>
      <p:font typeface="Arimo Bold" charset="1" panose="020B0704020202020204"/>
      <p:regular r:id="rId8"/>
    </p:embeddedFont>
    <p:embeddedFont>
      <p:font typeface="Arimo Italics" charset="1" panose="020B0604020202090204"/>
      <p:regular r:id="rId9"/>
    </p:embeddedFont>
    <p:embeddedFont>
      <p:font typeface="Arimo Bold Italics" charset="1" panose="020B0704020202090204"/>
      <p:regular r:id="rId10"/>
    </p:embeddedFont>
    <p:embeddedFont>
      <p:font typeface="Nyala" charset="1" panose="02000504070300020003"/>
      <p:regular r:id="rId11"/>
    </p:embeddedFont>
    <p:embeddedFont>
      <p:font typeface="Nexa" charset="1" panose="02000500000000000000"/>
      <p:regular r:id="rId12"/>
    </p:embeddedFont>
    <p:embeddedFont>
      <p:font typeface="Nexa Bold" charset="1" panose="02000500000000000000"/>
      <p:regular r:id="rId13"/>
    </p:embeddedFont>
    <p:embeddedFont>
      <p:font typeface="Nexa Italics" charset="1" panose="02000000000000000000"/>
      <p:regular r:id="rId14"/>
    </p:embeddedFont>
    <p:embeddedFont>
      <p:font typeface="Nexa Bold Italics" charset="1" panose="02000000000000000000"/>
      <p:regular r:id="rId15"/>
    </p:embeddedFont>
    <p:embeddedFont>
      <p:font typeface="Nexa Thin" charset="1" panose="02000500000000000000"/>
      <p:regular r:id="rId16"/>
    </p:embeddedFont>
    <p:embeddedFont>
      <p:font typeface="Nexa Thin Italics" charset="1" panose="02000000000000000000"/>
      <p:regular r:id="rId17"/>
    </p:embeddedFont>
    <p:embeddedFont>
      <p:font typeface="Nexa Heavy" charset="1" panose="02000500000000000000"/>
      <p:regular r:id="rId18"/>
    </p:embeddedFont>
    <p:embeddedFont>
      <p:font typeface="Nexa Heavy Italics" charset="1" panose="0200000000000000000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slides/slide1.xml" Type="http://schemas.openxmlformats.org/officeDocument/2006/relationships/slide"/><Relationship Id="rId21" Target="slides/slide2.xml" Type="http://schemas.openxmlformats.org/officeDocument/2006/relationships/slide"/><Relationship Id="rId22" Target="slides/slide3.xml" Type="http://schemas.openxmlformats.org/officeDocument/2006/relationships/slide"/><Relationship Id="rId23" Target="slides/slide4.xml" Type="http://schemas.openxmlformats.org/officeDocument/2006/relationships/slide"/><Relationship Id="rId24" Target="slides/slide5.xml" Type="http://schemas.openxmlformats.org/officeDocument/2006/relationships/slide"/><Relationship Id="rId25" Target="slides/slide6.xml" Type="http://schemas.openxmlformats.org/officeDocument/2006/relationships/slide"/><Relationship Id="rId26" Target="slides/slide7.xml" Type="http://schemas.openxmlformats.org/officeDocument/2006/relationships/slide"/><Relationship Id="rId27" Target="slides/slide8.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9.jpe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2.jpe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5.pn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7.svg" Type="http://schemas.openxmlformats.org/officeDocument/2006/relationships/image"/><Relationship Id="rId2" Target="../media/image1.jpeg" Type="http://schemas.openxmlformats.org/officeDocument/2006/relationships/image"/><Relationship Id="rId3" Target="../media/image20.png" Type="http://schemas.openxmlformats.org/officeDocument/2006/relationships/image"/><Relationship Id="rId4" Target="../media/image21.svg" Type="http://schemas.openxmlformats.org/officeDocument/2006/relationships/image"/><Relationship Id="rId5" Target="../media/image22.png" Type="http://schemas.openxmlformats.org/officeDocument/2006/relationships/image"/><Relationship Id="rId6" Target="../media/image23.svg" Type="http://schemas.openxmlformats.org/officeDocument/2006/relationships/image"/><Relationship Id="rId7" Target="../media/image24.png" Type="http://schemas.openxmlformats.org/officeDocument/2006/relationships/image"/><Relationship Id="rId8" Target="../media/image25.svg" Type="http://schemas.openxmlformats.org/officeDocument/2006/relationships/image"/><Relationship Id="rId9" Target="../media/image26.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33.svg" Type="http://schemas.openxmlformats.org/officeDocument/2006/relationships/image"/><Relationship Id="rId11" Target="../media/image34.png" Type="http://schemas.openxmlformats.org/officeDocument/2006/relationships/image"/><Relationship Id="rId12" Target="../media/image35.svg" Type="http://schemas.openxmlformats.org/officeDocument/2006/relationships/image"/><Relationship Id="rId2" Target="../media/image1.jpeg" Type="http://schemas.openxmlformats.org/officeDocument/2006/relationships/image"/><Relationship Id="rId3" Target="../media/image20.png" Type="http://schemas.openxmlformats.org/officeDocument/2006/relationships/image"/><Relationship Id="rId4" Target="../media/image21.svg" Type="http://schemas.openxmlformats.org/officeDocument/2006/relationships/image"/><Relationship Id="rId5" Target="../media/image28.png" Type="http://schemas.openxmlformats.org/officeDocument/2006/relationships/image"/><Relationship Id="rId6" Target="../media/image29.svg" Type="http://schemas.openxmlformats.org/officeDocument/2006/relationships/image"/><Relationship Id="rId7" Target="../media/image30.png" Type="http://schemas.openxmlformats.org/officeDocument/2006/relationships/image"/><Relationship Id="rId8" Target="../media/image31.svg" Type="http://schemas.openxmlformats.org/officeDocument/2006/relationships/image"/><Relationship Id="rId9" Target="../media/image32.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6.jpe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40.svg" Type="http://schemas.openxmlformats.org/officeDocument/2006/relationships/image"/><Relationship Id="rId11" Target="../media/image41.png" Type="http://schemas.openxmlformats.org/officeDocument/2006/relationships/image"/><Relationship Id="rId12" Target="../media/image42.svg" Type="http://schemas.openxmlformats.org/officeDocument/2006/relationships/image"/><Relationship Id="rId13" Target="../media/image43.png" Type="http://schemas.openxmlformats.org/officeDocument/2006/relationships/image"/><Relationship Id="rId14" Target="../media/image44.sv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 Id="rId7" Target="../media/image37.png" Type="http://schemas.openxmlformats.org/officeDocument/2006/relationships/image"/><Relationship Id="rId8" Target="../media/image38.svg" Type="http://schemas.openxmlformats.org/officeDocument/2006/relationships/image"/><Relationship Id="rId9" Target="../media/image39.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77" r="0" b="-9277"/>
            </a:stretch>
          </a:blipFill>
        </p:spPr>
      </p:sp>
      <p:sp>
        <p:nvSpPr>
          <p:cNvPr name="TextBox 3" id="3"/>
          <p:cNvSpPr txBox="true"/>
          <p:nvPr/>
        </p:nvSpPr>
        <p:spPr>
          <a:xfrm rot="0">
            <a:off x="5160158" y="1129202"/>
            <a:ext cx="8067441" cy="3467089"/>
          </a:xfrm>
          <a:prstGeom prst="rect">
            <a:avLst/>
          </a:prstGeom>
        </p:spPr>
        <p:txBody>
          <a:bodyPr anchor="t" rtlCol="false" tIns="0" lIns="0" bIns="0" rIns="0">
            <a:spAutoFit/>
          </a:bodyPr>
          <a:lstStyle/>
          <a:p>
            <a:pPr algn="ctr">
              <a:lnSpc>
                <a:spcPts val="12749"/>
              </a:lnSpc>
            </a:pPr>
            <a:r>
              <a:rPr lang="en-US" sz="12749">
                <a:solidFill>
                  <a:srgbClr val="FFFFFF"/>
                </a:solidFill>
                <a:latin typeface="Nyala"/>
              </a:rPr>
              <a:t>Workforce </a:t>
            </a:r>
          </a:p>
          <a:p>
            <a:pPr algn="ctr">
              <a:lnSpc>
                <a:spcPts val="12749"/>
              </a:lnSpc>
            </a:pPr>
            <a:r>
              <a:rPr lang="en-US" sz="12749">
                <a:solidFill>
                  <a:srgbClr val="FFFFFF"/>
                </a:solidFill>
                <a:latin typeface="Nyala"/>
              </a:rPr>
              <a:t>Development</a:t>
            </a:r>
          </a:p>
        </p:txBody>
      </p:sp>
      <p:sp>
        <p:nvSpPr>
          <p:cNvPr name="Freeform 4" id="4"/>
          <p:cNvSpPr/>
          <p:nvPr/>
        </p:nvSpPr>
        <p:spPr>
          <a:xfrm flipH="false" flipV="false" rot="-4107262">
            <a:off x="-865704" y="-473050"/>
            <a:ext cx="3387936" cy="2297637"/>
          </a:xfrm>
          <a:custGeom>
            <a:avLst/>
            <a:gdLst/>
            <a:ahLst/>
            <a:cxnLst/>
            <a:rect r="r" b="b" t="t" l="l"/>
            <a:pathLst>
              <a:path h="2297637" w="3387936">
                <a:moveTo>
                  <a:pt x="0" y="0"/>
                </a:moveTo>
                <a:lnTo>
                  <a:pt x="3387936" y="0"/>
                </a:lnTo>
                <a:lnTo>
                  <a:pt x="3387936" y="2297637"/>
                </a:lnTo>
                <a:lnTo>
                  <a:pt x="0" y="22976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6829267">
            <a:off x="15774367" y="8189225"/>
            <a:ext cx="3715300" cy="2519649"/>
          </a:xfrm>
          <a:custGeom>
            <a:avLst/>
            <a:gdLst/>
            <a:ahLst/>
            <a:cxnLst/>
            <a:rect r="r" b="b" t="t" l="l"/>
            <a:pathLst>
              <a:path h="2519649" w="3715300">
                <a:moveTo>
                  <a:pt x="0" y="0"/>
                </a:moveTo>
                <a:lnTo>
                  <a:pt x="3715301" y="0"/>
                </a:lnTo>
                <a:lnTo>
                  <a:pt x="3715301" y="2519649"/>
                </a:lnTo>
                <a:lnTo>
                  <a:pt x="0" y="251964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1391118">
            <a:off x="14634691" y="-2104991"/>
            <a:ext cx="3665666" cy="3796829"/>
          </a:xfrm>
          <a:custGeom>
            <a:avLst/>
            <a:gdLst/>
            <a:ahLst/>
            <a:cxnLst/>
            <a:rect r="r" b="b" t="t" l="l"/>
            <a:pathLst>
              <a:path h="3796829" w="3665666">
                <a:moveTo>
                  <a:pt x="0" y="0"/>
                </a:moveTo>
                <a:lnTo>
                  <a:pt x="3665665" y="0"/>
                </a:lnTo>
                <a:lnTo>
                  <a:pt x="3665665" y="3796829"/>
                </a:lnTo>
                <a:lnTo>
                  <a:pt x="0" y="379682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6979330">
            <a:off x="-712187" y="8552632"/>
            <a:ext cx="3453702" cy="1902676"/>
          </a:xfrm>
          <a:custGeom>
            <a:avLst/>
            <a:gdLst/>
            <a:ahLst/>
            <a:cxnLst/>
            <a:rect r="r" b="b" t="t" l="l"/>
            <a:pathLst>
              <a:path h="1902676" w="3453702">
                <a:moveTo>
                  <a:pt x="0" y="0"/>
                </a:moveTo>
                <a:lnTo>
                  <a:pt x="3453703" y="0"/>
                </a:lnTo>
                <a:lnTo>
                  <a:pt x="3453703" y="1902676"/>
                </a:lnTo>
                <a:lnTo>
                  <a:pt x="0" y="190267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0">
            <a:off x="6540852" y="4978460"/>
            <a:ext cx="5306053" cy="5308540"/>
          </a:xfrm>
          <a:custGeom>
            <a:avLst/>
            <a:gdLst/>
            <a:ahLst/>
            <a:cxnLst/>
            <a:rect r="r" b="b" t="t" l="l"/>
            <a:pathLst>
              <a:path h="5308540" w="5306053">
                <a:moveTo>
                  <a:pt x="0" y="0"/>
                </a:moveTo>
                <a:lnTo>
                  <a:pt x="5306053" y="0"/>
                </a:lnTo>
                <a:lnTo>
                  <a:pt x="5306053" y="5308540"/>
                </a:lnTo>
                <a:lnTo>
                  <a:pt x="0" y="5308540"/>
                </a:lnTo>
                <a:lnTo>
                  <a:pt x="0" y="0"/>
                </a:lnTo>
                <a:close/>
              </a:path>
            </a:pathLst>
          </a:custGeom>
          <a:blipFill>
            <a:blip r:embed="rId9"/>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77" r="0" b="-9277"/>
            </a:stretch>
          </a:blipFill>
        </p:spPr>
      </p:sp>
      <p:grpSp>
        <p:nvGrpSpPr>
          <p:cNvPr name="Group 3" id="3"/>
          <p:cNvGrpSpPr/>
          <p:nvPr/>
        </p:nvGrpSpPr>
        <p:grpSpPr>
          <a:xfrm rot="0">
            <a:off x="-81941" y="0"/>
            <a:ext cx="6191250" cy="10435018"/>
            <a:chOff x="0" y="0"/>
            <a:chExt cx="8255000" cy="13913357"/>
          </a:xfrm>
        </p:grpSpPr>
        <p:pic>
          <p:nvPicPr>
            <p:cNvPr name="Picture 4" id="4"/>
            <p:cNvPicPr>
              <a:picLocks noChangeAspect="true"/>
            </p:cNvPicPr>
            <p:nvPr/>
          </p:nvPicPr>
          <p:blipFill>
            <a:blip r:embed="rId3"/>
            <a:srcRect l="33879" t="0" r="26565" b="0"/>
            <a:stretch>
              <a:fillRect/>
            </a:stretch>
          </p:blipFill>
          <p:spPr>
            <a:xfrm flipH="false" flipV="false">
              <a:off x="0" y="0"/>
              <a:ext cx="8255000" cy="13913357"/>
            </a:xfrm>
            <a:prstGeom prst="rect">
              <a:avLst/>
            </a:prstGeom>
          </p:spPr>
        </p:pic>
      </p:grpSp>
      <p:sp>
        <p:nvSpPr>
          <p:cNvPr name="TextBox 5" id="5"/>
          <p:cNvSpPr txBox="true"/>
          <p:nvPr/>
        </p:nvSpPr>
        <p:spPr>
          <a:xfrm rot="0">
            <a:off x="6967441" y="2413879"/>
            <a:ext cx="10645178" cy="4375149"/>
          </a:xfrm>
          <a:prstGeom prst="rect">
            <a:avLst/>
          </a:prstGeom>
        </p:spPr>
        <p:txBody>
          <a:bodyPr anchor="t" rtlCol="false" tIns="0" lIns="0" bIns="0" rIns="0">
            <a:spAutoFit/>
          </a:bodyPr>
          <a:lstStyle/>
          <a:p>
            <a:pPr>
              <a:lnSpc>
                <a:spcPts val="3500"/>
              </a:lnSpc>
            </a:pPr>
            <a:r>
              <a:rPr lang="en-US" sz="2500">
                <a:solidFill>
                  <a:srgbClr val="FFFFFF"/>
                </a:solidFill>
                <a:latin typeface="Nexa"/>
              </a:rPr>
              <a:t>With a rich and diverse background spanning behaviour support, nursing, nutrition, and special education teaching, I bring a wealth of experience and unwavering passion to the disability sector.</a:t>
            </a:r>
          </a:p>
          <a:p>
            <a:pPr>
              <a:lnSpc>
                <a:spcPts val="3500"/>
              </a:lnSpc>
            </a:pPr>
          </a:p>
          <a:p>
            <a:pPr>
              <a:lnSpc>
                <a:spcPts val="3500"/>
              </a:lnSpc>
            </a:pPr>
            <a:r>
              <a:rPr lang="en-US" sz="2500">
                <a:solidFill>
                  <a:srgbClr val="FFFFFF"/>
                </a:solidFill>
                <a:latin typeface="Nexa"/>
              </a:rPr>
              <a:t>My unwavering commitment lies in empowering individuals to lead richer lives, equipping them with essential skills and emotional support to navigate life's challenges.</a:t>
            </a:r>
          </a:p>
          <a:p>
            <a:pPr>
              <a:lnSpc>
                <a:spcPts val="3500"/>
              </a:lnSpc>
            </a:pPr>
            <a:r>
              <a:rPr lang="en-US" sz="2500">
                <a:solidFill>
                  <a:srgbClr val="FFFFFF"/>
                </a:solidFill>
                <a:latin typeface="Nexa"/>
              </a:rPr>
              <a:t>At WillFire Wellbeing, we are dedicated to fostering positive change and promoting the well-being of those we serve.</a:t>
            </a:r>
          </a:p>
          <a:p>
            <a:pPr>
              <a:lnSpc>
                <a:spcPts val="3500"/>
              </a:lnSpc>
            </a:pPr>
          </a:p>
        </p:txBody>
      </p:sp>
      <p:sp>
        <p:nvSpPr>
          <p:cNvPr name="Freeform 6" id="6"/>
          <p:cNvSpPr/>
          <p:nvPr/>
        </p:nvSpPr>
        <p:spPr>
          <a:xfrm flipH="false" flipV="false" rot="0">
            <a:off x="6967441" y="7316958"/>
            <a:ext cx="6632619" cy="1121516"/>
          </a:xfrm>
          <a:custGeom>
            <a:avLst/>
            <a:gdLst/>
            <a:ahLst/>
            <a:cxnLst/>
            <a:rect r="r" b="b" t="t" l="l"/>
            <a:pathLst>
              <a:path h="1121516" w="6632619">
                <a:moveTo>
                  <a:pt x="0" y="0"/>
                </a:moveTo>
                <a:lnTo>
                  <a:pt x="6632619" y="0"/>
                </a:lnTo>
                <a:lnTo>
                  <a:pt x="6632619" y="1121516"/>
                </a:lnTo>
                <a:lnTo>
                  <a:pt x="0" y="11215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6967441" y="1009650"/>
            <a:ext cx="9640627" cy="933450"/>
          </a:xfrm>
          <a:prstGeom prst="rect">
            <a:avLst/>
          </a:prstGeom>
        </p:spPr>
        <p:txBody>
          <a:bodyPr anchor="t" rtlCol="false" tIns="0" lIns="0" bIns="0" rIns="0">
            <a:spAutoFit/>
          </a:bodyPr>
          <a:lstStyle/>
          <a:p>
            <a:pPr>
              <a:lnSpc>
                <a:spcPts val="6600"/>
              </a:lnSpc>
            </a:pPr>
            <a:r>
              <a:rPr lang="en-US" sz="6000">
                <a:solidFill>
                  <a:srgbClr val="FFFFFF"/>
                </a:solidFill>
                <a:latin typeface="Nyala Bold"/>
              </a:rPr>
              <a:t>Welcome from Tarnya...</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77" r="0" b="-9277"/>
            </a:stretch>
          </a:blipFill>
        </p:spPr>
      </p:sp>
      <p:grpSp>
        <p:nvGrpSpPr>
          <p:cNvPr name="Group 3" id="3"/>
          <p:cNvGrpSpPr/>
          <p:nvPr/>
        </p:nvGrpSpPr>
        <p:grpSpPr>
          <a:xfrm rot="0">
            <a:off x="0" y="-148018"/>
            <a:ext cx="6191250" cy="10435018"/>
            <a:chOff x="0" y="0"/>
            <a:chExt cx="8255000" cy="13913357"/>
          </a:xfrm>
        </p:grpSpPr>
        <p:pic>
          <p:nvPicPr>
            <p:cNvPr name="Picture 4" id="4"/>
            <p:cNvPicPr>
              <a:picLocks noChangeAspect="true"/>
            </p:cNvPicPr>
            <p:nvPr/>
          </p:nvPicPr>
          <p:blipFill>
            <a:blip r:embed="rId3"/>
            <a:srcRect l="20334" t="0" r="20334" b="0"/>
            <a:stretch>
              <a:fillRect/>
            </a:stretch>
          </p:blipFill>
          <p:spPr>
            <a:xfrm flipH="false" flipV="false">
              <a:off x="0" y="0"/>
              <a:ext cx="8255000" cy="13913357"/>
            </a:xfrm>
            <a:prstGeom prst="rect">
              <a:avLst/>
            </a:prstGeom>
          </p:spPr>
        </p:pic>
      </p:grpSp>
      <p:sp>
        <p:nvSpPr>
          <p:cNvPr name="TextBox 5" id="5"/>
          <p:cNvSpPr txBox="true"/>
          <p:nvPr/>
        </p:nvSpPr>
        <p:spPr>
          <a:xfrm rot="0">
            <a:off x="7051868" y="2634266"/>
            <a:ext cx="10577832" cy="4813299"/>
          </a:xfrm>
          <a:prstGeom prst="rect">
            <a:avLst/>
          </a:prstGeom>
        </p:spPr>
        <p:txBody>
          <a:bodyPr anchor="t" rtlCol="false" tIns="0" lIns="0" bIns="0" rIns="0">
            <a:spAutoFit/>
          </a:bodyPr>
          <a:lstStyle/>
          <a:p>
            <a:pPr>
              <a:lnSpc>
                <a:spcPts val="3500"/>
              </a:lnSpc>
            </a:pPr>
            <a:r>
              <a:rPr lang="en-US" sz="2500">
                <a:solidFill>
                  <a:srgbClr val="FFFFFF"/>
                </a:solidFill>
                <a:latin typeface="Nexa"/>
              </a:rPr>
              <a:t>WildFire Wellbeing Services is more than just a registered NDIS provider; we are champions of a vision.</a:t>
            </a:r>
          </a:p>
          <a:p>
            <a:pPr>
              <a:lnSpc>
                <a:spcPts val="3500"/>
              </a:lnSpc>
            </a:pPr>
          </a:p>
          <a:p>
            <a:pPr>
              <a:lnSpc>
                <a:spcPts val="3500"/>
              </a:lnSpc>
            </a:pPr>
            <a:r>
              <a:rPr lang="en-US" sz="2500">
                <a:solidFill>
                  <a:srgbClr val="FFFFFF"/>
                </a:solidFill>
                <a:latin typeface="Nexa"/>
              </a:rPr>
              <a:t>At Wildfire, we understand the significance of equipping individuals, carers, and professionals with the knowledge and skills to create inclusive, supportive environments for people with diverse needs, particularly those who may experience neurodivergence such as Autism, ADHD, and OCD.</a:t>
            </a:r>
          </a:p>
          <a:p>
            <a:pPr>
              <a:lnSpc>
                <a:spcPts val="3500"/>
              </a:lnSpc>
            </a:pPr>
          </a:p>
          <a:p>
            <a:pPr>
              <a:lnSpc>
                <a:spcPts val="3500"/>
              </a:lnSpc>
            </a:pPr>
            <a:r>
              <a:rPr lang="en-US" sz="2500">
                <a:solidFill>
                  <a:srgbClr val="FFFFFF"/>
                </a:solidFill>
                <a:latin typeface="Nexa"/>
              </a:rPr>
              <a:t>We are here to guide the way along the stepping stones</a:t>
            </a:r>
          </a:p>
          <a:p>
            <a:pPr>
              <a:lnSpc>
                <a:spcPts val="3500"/>
              </a:lnSpc>
            </a:pPr>
            <a:r>
              <a:rPr lang="en-US" sz="2500">
                <a:solidFill>
                  <a:srgbClr val="FFFFFF"/>
                </a:solidFill>
                <a:latin typeface="Nexa"/>
              </a:rPr>
              <a:t>towards growth, innovation, and skill development.</a:t>
            </a:r>
          </a:p>
        </p:txBody>
      </p:sp>
      <p:sp>
        <p:nvSpPr>
          <p:cNvPr name="Freeform 6" id="6"/>
          <p:cNvSpPr/>
          <p:nvPr/>
        </p:nvSpPr>
        <p:spPr>
          <a:xfrm flipH="false" flipV="false" rot="0">
            <a:off x="7051868" y="7547834"/>
            <a:ext cx="6632619" cy="1121516"/>
          </a:xfrm>
          <a:custGeom>
            <a:avLst/>
            <a:gdLst/>
            <a:ahLst/>
            <a:cxnLst/>
            <a:rect r="r" b="b" t="t" l="l"/>
            <a:pathLst>
              <a:path h="1121516" w="6632619">
                <a:moveTo>
                  <a:pt x="0" y="0"/>
                </a:moveTo>
                <a:lnTo>
                  <a:pt x="6632619" y="0"/>
                </a:lnTo>
                <a:lnTo>
                  <a:pt x="6632619" y="1121515"/>
                </a:lnTo>
                <a:lnTo>
                  <a:pt x="0" y="11215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7051868" y="1009650"/>
            <a:ext cx="9640627" cy="933450"/>
          </a:xfrm>
          <a:prstGeom prst="rect">
            <a:avLst/>
          </a:prstGeom>
        </p:spPr>
        <p:txBody>
          <a:bodyPr anchor="t" rtlCol="false" tIns="0" lIns="0" bIns="0" rIns="0">
            <a:spAutoFit/>
          </a:bodyPr>
          <a:lstStyle/>
          <a:p>
            <a:pPr>
              <a:lnSpc>
                <a:spcPts val="6600"/>
              </a:lnSpc>
            </a:pPr>
            <a:r>
              <a:rPr lang="en-US" sz="6000">
                <a:solidFill>
                  <a:srgbClr val="FFFFFF"/>
                </a:solidFill>
                <a:latin typeface="Nyala Bold"/>
              </a:rPr>
              <a:t>A bit about WildFire...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77" r="0" b="-9277"/>
            </a:stretch>
          </a:blipFill>
        </p:spPr>
      </p:sp>
      <p:sp>
        <p:nvSpPr>
          <p:cNvPr name="Freeform 3" id="3"/>
          <p:cNvSpPr/>
          <p:nvPr/>
        </p:nvSpPr>
        <p:spPr>
          <a:xfrm flipH="false" flipV="false" rot="0">
            <a:off x="4291370" y="3588120"/>
            <a:ext cx="9705260" cy="4274239"/>
          </a:xfrm>
          <a:custGeom>
            <a:avLst/>
            <a:gdLst/>
            <a:ahLst/>
            <a:cxnLst/>
            <a:rect r="r" b="b" t="t" l="l"/>
            <a:pathLst>
              <a:path h="4274239" w="9705260">
                <a:moveTo>
                  <a:pt x="0" y="0"/>
                </a:moveTo>
                <a:lnTo>
                  <a:pt x="9705260" y="0"/>
                </a:lnTo>
                <a:lnTo>
                  <a:pt x="9705260" y="4274238"/>
                </a:lnTo>
                <a:lnTo>
                  <a:pt x="0" y="4274238"/>
                </a:lnTo>
                <a:lnTo>
                  <a:pt x="0" y="0"/>
                </a:lnTo>
                <a:close/>
              </a:path>
            </a:pathLst>
          </a:custGeom>
          <a:blipFill>
            <a:blip r:embed="rId3"/>
            <a:stretch>
              <a:fillRect l="-16157" t="-92539" r="0" b="0"/>
            </a:stretch>
          </a:blipFill>
        </p:spPr>
      </p:sp>
      <p:sp>
        <p:nvSpPr>
          <p:cNvPr name="Freeform 4" id="4"/>
          <p:cNvSpPr/>
          <p:nvPr/>
        </p:nvSpPr>
        <p:spPr>
          <a:xfrm flipH="false" flipV="false" rot="721296">
            <a:off x="6325472" y="6034132"/>
            <a:ext cx="5637056" cy="1434887"/>
          </a:xfrm>
          <a:custGeom>
            <a:avLst/>
            <a:gdLst/>
            <a:ahLst/>
            <a:cxnLst/>
            <a:rect r="r" b="b" t="t" l="l"/>
            <a:pathLst>
              <a:path h="1434887" w="5637056">
                <a:moveTo>
                  <a:pt x="0" y="0"/>
                </a:moveTo>
                <a:lnTo>
                  <a:pt x="5637056" y="0"/>
                </a:lnTo>
                <a:lnTo>
                  <a:pt x="5637056" y="1434887"/>
                </a:lnTo>
                <a:lnTo>
                  <a:pt x="0" y="143488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3026566">
            <a:off x="2743604" y="2404370"/>
            <a:ext cx="3728345" cy="2367499"/>
          </a:xfrm>
          <a:custGeom>
            <a:avLst/>
            <a:gdLst/>
            <a:ahLst/>
            <a:cxnLst/>
            <a:rect r="r" b="b" t="t" l="l"/>
            <a:pathLst>
              <a:path h="2367499" w="3728345">
                <a:moveTo>
                  <a:pt x="0" y="0"/>
                </a:moveTo>
                <a:lnTo>
                  <a:pt x="3728345" y="0"/>
                </a:lnTo>
                <a:lnTo>
                  <a:pt x="3728345" y="2367499"/>
                </a:lnTo>
                <a:lnTo>
                  <a:pt x="0" y="236749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3687259" y="4149852"/>
            <a:ext cx="10913483" cy="2215896"/>
          </a:xfrm>
          <a:prstGeom prst="rect">
            <a:avLst/>
          </a:prstGeom>
        </p:spPr>
        <p:txBody>
          <a:bodyPr anchor="t" rtlCol="false" tIns="0" lIns="0" bIns="0" rIns="0">
            <a:spAutoFit/>
          </a:bodyPr>
          <a:lstStyle/>
          <a:p>
            <a:pPr algn="ctr">
              <a:lnSpc>
                <a:spcPts val="7872"/>
              </a:lnSpc>
            </a:pPr>
            <a:r>
              <a:rPr lang="en-US" sz="9600">
                <a:solidFill>
                  <a:srgbClr val="0690B5"/>
                </a:solidFill>
                <a:latin typeface="Nyala"/>
              </a:rPr>
              <a:t>Development Opportunities</a:t>
            </a:r>
          </a:p>
        </p:txBody>
      </p:sp>
      <p:sp>
        <p:nvSpPr>
          <p:cNvPr name="Freeform 7" id="7"/>
          <p:cNvSpPr/>
          <p:nvPr/>
        </p:nvSpPr>
        <p:spPr>
          <a:xfrm flipH="false" flipV="false" rot="7671314">
            <a:off x="11833594" y="5972294"/>
            <a:ext cx="3728345" cy="2367499"/>
          </a:xfrm>
          <a:custGeom>
            <a:avLst/>
            <a:gdLst/>
            <a:ahLst/>
            <a:cxnLst/>
            <a:rect r="r" b="b" t="t" l="l"/>
            <a:pathLst>
              <a:path h="2367499" w="3728345">
                <a:moveTo>
                  <a:pt x="0" y="0"/>
                </a:moveTo>
                <a:lnTo>
                  <a:pt x="3728344" y="0"/>
                </a:lnTo>
                <a:lnTo>
                  <a:pt x="3728344" y="2367499"/>
                </a:lnTo>
                <a:lnTo>
                  <a:pt x="0" y="236749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77" r="0" b="-9277"/>
            </a:stretch>
          </a:blipFill>
        </p:spPr>
      </p:sp>
      <p:sp>
        <p:nvSpPr>
          <p:cNvPr name="Freeform 3" id="3"/>
          <p:cNvSpPr/>
          <p:nvPr/>
        </p:nvSpPr>
        <p:spPr>
          <a:xfrm flipH="false" flipV="false" rot="0">
            <a:off x="11676736" y="2042977"/>
            <a:ext cx="4045631" cy="5574018"/>
          </a:xfrm>
          <a:custGeom>
            <a:avLst/>
            <a:gdLst/>
            <a:ahLst/>
            <a:cxnLst/>
            <a:rect r="r" b="b" t="t" l="l"/>
            <a:pathLst>
              <a:path h="5574018" w="4045631">
                <a:moveTo>
                  <a:pt x="0" y="0"/>
                </a:moveTo>
                <a:lnTo>
                  <a:pt x="4045631" y="0"/>
                </a:lnTo>
                <a:lnTo>
                  <a:pt x="4045631" y="5574018"/>
                </a:lnTo>
                <a:lnTo>
                  <a:pt x="0" y="5574018"/>
                </a:lnTo>
                <a:lnTo>
                  <a:pt x="0" y="0"/>
                </a:lnTo>
                <a:close/>
              </a:path>
            </a:pathLst>
          </a:custGeom>
          <a:blipFill>
            <a:blip r:embed="rId3">
              <a:extLst>
                <a:ext uri="{96DAC541-7B7A-43D3-8B79-37D633B846F1}">
                  <asvg:svgBlip xmlns:asvg="http://schemas.microsoft.com/office/drawing/2016/SVG/main" r:embed="rId4"/>
                </a:ext>
              </a:extLst>
            </a:blip>
            <a:stretch>
              <a:fillRect l="0" t="0" r="-55779" b="-44261"/>
            </a:stretch>
          </a:blipFill>
        </p:spPr>
      </p:sp>
      <p:sp>
        <p:nvSpPr>
          <p:cNvPr name="Freeform 4" id="4"/>
          <p:cNvSpPr/>
          <p:nvPr/>
        </p:nvSpPr>
        <p:spPr>
          <a:xfrm flipH="false" flipV="false" rot="0">
            <a:off x="7143396" y="2042977"/>
            <a:ext cx="4045631" cy="5574018"/>
          </a:xfrm>
          <a:custGeom>
            <a:avLst/>
            <a:gdLst/>
            <a:ahLst/>
            <a:cxnLst/>
            <a:rect r="r" b="b" t="t" l="l"/>
            <a:pathLst>
              <a:path h="5574018" w="4045631">
                <a:moveTo>
                  <a:pt x="0" y="0"/>
                </a:moveTo>
                <a:lnTo>
                  <a:pt x="4045630" y="0"/>
                </a:lnTo>
                <a:lnTo>
                  <a:pt x="4045630" y="5574018"/>
                </a:lnTo>
                <a:lnTo>
                  <a:pt x="0" y="5574018"/>
                </a:lnTo>
                <a:lnTo>
                  <a:pt x="0" y="0"/>
                </a:lnTo>
                <a:close/>
              </a:path>
            </a:pathLst>
          </a:custGeom>
          <a:blipFill>
            <a:blip r:embed="rId3">
              <a:extLst>
                <a:ext uri="{96DAC541-7B7A-43D3-8B79-37D633B846F1}">
                  <asvg:svgBlip xmlns:asvg="http://schemas.microsoft.com/office/drawing/2016/SVG/main" r:embed="rId4"/>
                </a:ext>
              </a:extLst>
            </a:blip>
            <a:stretch>
              <a:fillRect l="0" t="0" r="-55779" b="-44261"/>
            </a:stretch>
          </a:blipFill>
        </p:spPr>
      </p:sp>
      <p:sp>
        <p:nvSpPr>
          <p:cNvPr name="Freeform 5" id="5"/>
          <p:cNvSpPr/>
          <p:nvPr/>
        </p:nvSpPr>
        <p:spPr>
          <a:xfrm flipH="false" flipV="false" rot="0">
            <a:off x="2250706" y="2050585"/>
            <a:ext cx="4040109" cy="5566410"/>
          </a:xfrm>
          <a:custGeom>
            <a:avLst/>
            <a:gdLst/>
            <a:ahLst/>
            <a:cxnLst/>
            <a:rect r="r" b="b" t="t" l="l"/>
            <a:pathLst>
              <a:path h="5566410" w="4040109">
                <a:moveTo>
                  <a:pt x="0" y="0"/>
                </a:moveTo>
                <a:lnTo>
                  <a:pt x="4040109" y="0"/>
                </a:lnTo>
                <a:lnTo>
                  <a:pt x="4040109" y="5566410"/>
                </a:lnTo>
                <a:lnTo>
                  <a:pt x="0" y="5566410"/>
                </a:lnTo>
                <a:lnTo>
                  <a:pt x="0" y="0"/>
                </a:lnTo>
                <a:close/>
              </a:path>
            </a:pathLst>
          </a:custGeom>
          <a:blipFill>
            <a:blip r:embed="rId3">
              <a:extLst>
                <a:ext uri="{96DAC541-7B7A-43D3-8B79-37D633B846F1}">
                  <asvg:svgBlip xmlns:asvg="http://schemas.microsoft.com/office/drawing/2016/SVG/main" r:embed="rId4"/>
                </a:ext>
              </a:extLst>
            </a:blip>
            <a:stretch>
              <a:fillRect l="0" t="0" r="-55779" b="-44261"/>
            </a:stretch>
          </a:blipFill>
        </p:spPr>
      </p:sp>
      <p:sp>
        <p:nvSpPr>
          <p:cNvPr name="Freeform 6" id="6"/>
          <p:cNvSpPr/>
          <p:nvPr/>
        </p:nvSpPr>
        <p:spPr>
          <a:xfrm flipH="false" flipV="false" rot="0">
            <a:off x="3383153" y="8236120"/>
            <a:ext cx="1869081" cy="1387792"/>
          </a:xfrm>
          <a:custGeom>
            <a:avLst/>
            <a:gdLst/>
            <a:ahLst/>
            <a:cxnLst/>
            <a:rect r="r" b="b" t="t" l="l"/>
            <a:pathLst>
              <a:path h="1387792" w="1869081">
                <a:moveTo>
                  <a:pt x="0" y="0"/>
                </a:moveTo>
                <a:lnTo>
                  <a:pt x="1869081" y="0"/>
                </a:lnTo>
                <a:lnTo>
                  <a:pt x="1869081" y="1387793"/>
                </a:lnTo>
                <a:lnTo>
                  <a:pt x="0" y="138779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7266712" y="3666438"/>
            <a:ext cx="3801587" cy="3307639"/>
          </a:xfrm>
          <a:prstGeom prst="rect">
            <a:avLst/>
          </a:prstGeom>
        </p:spPr>
        <p:txBody>
          <a:bodyPr anchor="t" rtlCol="false" tIns="0" lIns="0" bIns="0" rIns="0">
            <a:spAutoFit/>
          </a:bodyPr>
          <a:lstStyle/>
          <a:p>
            <a:pPr algn="ctr">
              <a:lnSpc>
                <a:spcPts val="2917"/>
              </a:lnSpc>
            </a:pPr>
            <a:r>
              <a:rPr lang="en-US" sz="1944">
                <a:solidFill>
                  <a:srgbClr val="0690B5"/>
                </a:solidFill>
                <a:latin typeface="Nexa Bold Italics"/>
              </a:rPr>
              <a:t>Communication and Behaviour Prevention for Carers, Workers, and Schools: </a:t>
            </a:r>
          </a:p>
          <a:p>
            <a:pPr algn="ctr">
              <a:lnSpc>
                <a:spcPts val="2917"/>
              </a:lnSpc>
            </a:pPr>
          </a:p>
          <a:p>
            <a:pPr algn="ctr">
              <a:lnSpc>
                <a:spcPts val="2917"/>
              </a:lnSpc>
            </a:pPr>
            <a:r>
              <a:rPr lang="en-US" sz="1944">
                <a:solidFill>
                  <a:srgbClr val="0690B5"/>
                </a:solidFill>
                <a:latin typeface="Nexa"/>
              </a:rPr>
              <a:t>Equipping participants with effective strategies to promote positive communication and prevent challenging behaviours.</a:t>
            </a:r>
          </a:p>
        </p:txBody>
      </p:sp>
      <p:sp>
        <p:nvSpPr>
          <p:cNvPr name="Freeform 8" id="8"/>
          <p:cNvSpPr/>
          <p:nvPr/>
        </p:nvSpPr>
        <p:spPr>
          <a:xfrm flipH="false" flipV="false" rot="0">
            <a:off x="8441862" y="8236120"/>
            <a:ext cx="1451286" cy="1387792"/>
          </a:xfrm>
          <a:custGeom>
            <a:avLst/>
            <a:gdLst/>
            <a:ahLst/>
            <a:cxnLst/>
            <a:rect r="r" b="b" t="t" l="l"/>
            <a:pathLst>
              <a:path h="1387792" w="1451286">
                <a:moveTo>
                  <a:pt x="0" y="0"/>
                </a:moveTo>
                <a:lnTo>
                  <a:pt x="1451286" y="0"/>
                </a:lnTo>
                <a:lnTo>
                  <a:pt x="1451286" y="1387793"/>
                </a:lnTo>
                <a:lnTo>
                  <a:pt x="0" y="138779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13003916" y="8236120"/>
            <a:ext cx="1391271" cy="1387792"/>
          </a:xfrm>
          <a:custGeom>
            <a:avLst/>
            <a:gdLst/>
            <a:ahLst/>
            <a:cxnLst/>
            <a:rect r="r" b="b" t="t" l="l"/>
            <a:pathLst>
              <a:path h="1387792" w="1391271">
                <a:moveTo>
                  <a:pt x="0" y="0"/>
                </a:moveTo>
                <a:lnTo>
                  <a:pt x="1391271" y="0"/>
                </a:lnTo>
                <a:lnTo>
                  <a:pt x="1391271" y="1387793"/>
                </a:lnTo>
                <a:lnTo>
                  <a:pt x="0" y="138779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0" id="10"/>
          <p:cNvSpPr txBox="true"/>
          <p:nvPr/>
        </p:nvSpPr>
        <p:spPr>
          <a:xfrm rot="0">
            <a:off x="3687259" y="680713"/>
            <a:ext cx="10913483" cy="991248"/>
          </a:xfrm>
          <a:prstGeom prst="rect">
            <a:avLst/>
          </a:prstGeom>
        </p:spPr>
        <p:txBody>
          <a:bodyPr anchor="t" rtlCol="false" tIns="0" lIns="0" bIns="0" rIns="0">
            <a:spAutoFit/>
          </a:bodyPr>
          <a:lstStyle/>
          <a:p>
            <a:pPr algn="ctr">
              <a:lnSpc>
                <a:spcPts val="6970"/>
              </a:lnSpc>
            </a:pPr>
            <a:r>
              <a:rPr lang="en-US" sz="8500">
                <a:solidFill>
                  <a:srgbClr val="FFFFFF"/>
                </a:solidFill>
                <a:latin typeface="Gochi Hand"/>
              </a:rPr>
              <a:t>Training</a:t>
            </a:r>
          </a:p>
        </p:txBody>
      </p:sp>
      <p:sp>
        <p:nvSpPr>
          <p:cNvPr name="TextBox 11" id="11"/>
          <p:cNvSpPr txBox="true"/>
          <p:nvPr/>
        </p:nvSpPr>
        <p:spPr>
          <a:xfrm rot="0">
            <a:off x="11798758" y="3708038"/>
            <a:ext cx="3801587" cy="2937183"/>
          </a:xfrm>
          <a:prstGeom prst="rect">
            <a:avLst/>
          </a:prstGeom>
        </p:spPr>
        <p:txBody>
          <a:bodyPr anchor="t" rtlCol="false" tIns="0" lIns="0" bIns="0" rIns="0">
            <a:spAutoFit/>
          </a:bodyPr>
          <a:lstStyle/>
          <a:p>
            <a:pPr algn="ctr">
              <a:lnSpc>
                <a:spcPts val="2917"/>
              </a:lnSpc>
            </a:pPr>
            <a:r>
              <a:rPr lang="en-US" sz="1944">
                <a:solidFill>
                  <a:srgbClr val="0690B5"/>
                </a:solidFill>
                <a:latin typeface="Nexa Bold Italics"/>
              </a:rPr>
              <a:t>Communicating to De-escalate: </a:t>
            </a:r>
          </a:p>
          <a:p>
            <a:pPr algn="ctr">
              <a:lnSpc>
                <a:spcPts val="2917"/>
              </a:lnSpc>
            </a:pPr>
          </a:p>
          <a:p>
            <a:pPr algn="ctr">
              <a:lnSpc>
                <a:spcPts val="2917"/>
              </a:lnSpc>
            </a:pPr>
          </a:p>
          <a:p>
            <a:pPr algn="ctr">
              <a:lnSpc>
                <a:spcPts val="2917"/>
              </a:lnSpc>
            </a:pPr>
          </a:p>
          <a:p>
            <a:pPr algn="ctr">
              <a:lnSpc>
                <a:spcPts val="2917"/>
              </a:lnSpc>
            </a:pPr>
            <a:r>
              <a:rPr lang="en-US" sz="1944">
                <a:solidFill>
                  <a:srgbClr val="0690B5"/>
                </a:solidFill>
                <a:latin typeface="Nexa"/>
              </a:rPr>
              <a:t>Strategies for safely </a:t>
            </a:r>
          </a:p>
          <a:p>
            <a:pPr algn="ctr">
              <a:lnSpc>
                <a:spcPts val="2917"/>
              </a:lnSpc>
            </a:pPr>
            <a:r>
              <a:rPr lang="en-US" sz="1944">
                <a:solidFill>
                  <a:srgbClr val="0690B5"/>
                </a:solidFill>
                <a:latin typeface="Nexa"/>
              </a:rPr>
              <a:t>de-escalating challenging situations, ensuring the safety and well-being of all involved.</a:t>
            </a:r>
          </a:p>
        </p:txBody>
      </p:sp>
      <p:sp>
        <p:nvSpPr>
          <p:cNvPr name="TextBox 12" id="12"/>
          <p:cNvSpPr txBox="true"/>
          <p:nvPr/>
        </p:nvSpPr>
        <p:spPr>
          <a:xfrm rot="0">
            <a:off x="2383321" y="3717563"/>
            <a:ext cx="3774878" cy="3275210"/>
          </a:xfrm>
          <a:prstGeom prst="rect">
            <a:avLst/>
          </a:prstGeom>
        </p:spPr>
        <p:txBody>
          <a:bodyPr anchor="t" rtlCol="false" tIns="0" lIns="0" bIns="0" rIns="0">
            <a:spAutoFit/>
          </a:bodyPr>
          <a:lstStyle/>
          <a:p>
            <a:pPr algn="ctr">
              <a:lnSpc>
                <a:spcPts val="2896"/>
              </a:lnSpc>
            </a:pPr>
            <a:r>
              <a:rPr lang="en-US" sz="1931">
                <a:solidFill>
                  <a:srgbClr val="0690B5"/>
                </a:solidFill>
                <a:latin typeface="Nexa Bold Italics"/>
              </a:rPr>
              <a:t>Induction Training for Workers: </a:t>
            </a:r>
          </a:p>
          <a:p>
            <a:pPr algn="ctr">
              <a:lnSpc>
                <a:spcPts val="2896"/>
              </a:lnSpc>
            </a:pPr>
          </a:p>
          <a:p>
            <a:pPr algn="ctr">
              <a:lnSpc>
                <a:spcPts val="2896"/>
              </a:lnSpc>
            </a:pPr>
          </a:p>
          <a:p>
            <a:pPr algn="ctr">
              <a:lnSpc>
                <a:spcPts val="2896"/>
              </a:lnSpc>
            </a:pPr>
          </a:p>
          <a:p>
            <a:pPr algn="ctr">
              <a:lnSpc>
                <a:spcPts val="2896"/>
              </a:lnSpc>
            </a:pPr>
            <a:r>
              <a:rPr lang="en-US" sz="1931">
                <a:solidFill>
                  <a:srgbClr val="0690B5"/>
                </a:solidFill>
                <a:latin typeface="Nexa"/>
              </a:rPr>
              <a:t>A foundational program to orient new team members, emphasising our values, principles, and commitment to positive support.</a:t>
            </a:r>
          </a:p>
        </p:txBody>
      </p:sp>
      <p:sp>
        <p:nvSpPr>
          <p:cNvPr name="TextBox 13" id="13"/>
          <p:cNvSpPr txBox="true"/>
          <p:nvPr/>
        </p:nvSpPr>
        <p:spPr>
          <a:xfrm rot="0">
            <a:off x="3365454" y="2223961"/>
            <a:ext cx="1810612" cy="915128"/>
          </a:xfrm>
          <a:prstGeom prst="rect">
            <a:avLst/>
          </a:prstGeom>
        </p:spPr>
        <p:txBody>
          <a:bodyPr anchor="t" rtlCol="false" tIns="0" lIns="0" bIns="0" rIns="0">
            <a:spAutoFit/>
          </a:bodyPr>
          <a:lstStyle/>
          <a:p>
            <a:pPr algn="ctr">
              <a:lnSpc>
                <a:spcPts val="6454"/>
              </a:lnSpc>
            </a:pPr>
            <a:r>
              <a:rPr lang="en-US" sz="7871">
                <a:solidFill>
                  <a:srgbClr val="FFFFFF"/>
                </a:solidFill>
                <a:latin typeface="Gochi Hand"/>
              </a:rPr>
              <a:t>1</a:t>
            </a:r>
          </a:p>
        </p:txBody>
      </p:sp>
      <p:sp>
        <p:nvSpPr>
          <p:cNvPr name="TextBox 14" id="14"/>
          <p:cNvSpPr txBox="true"/>
          <p:nvPr/>
        </p:nvSpPr>
        <p:spPr>
          <a:xfrm rot="0">
            <a:off x="8260905" y="2223961"/>
            <a:ext cx="1810612" cy="915128"/>
          </a:xfrm>
          <a:prstGeom prst="rect">
            <a:avLst/>
          </a:prstGeom>
        </p:spPr>
        <p:txBody>
          <a:bodyPr anchor="t" rtlCol="false" tIns="0" lIns="0" bIns="0" rIns="0">
            <a:spAutoFit/>
          </a:bodyPr>
          <a:lstStyle/>
          <a:p>
            <a:pPr algn="ctr">
              <a:lnSpc>
                <a:spcPts val="6454"/>
              </a:lnSpc>
            </a:pPr>
            <a:r>
              <a:rPr lang="en-US" sz="7871">
                <a:solidFill>
                  <a:srgbClr val="FFFFFF"/>
                </a:solidFill>
                <a:latin typeface="Gochi Hand"/>
              </a:rPr>
              <a:t>2</a:t>
            </a:r>
          </a:p>
        </p:txBody>
      </p:sp>
      <p:sp>
        <p:nvSpPr>
          <p:cNvPr name="TextBox 15" id="15"/>
          <p:cNvSpPr txBox="true"/>
          <p:nvPr/>
        </p:nvSpPr>
        <p:spPr>
          <a:xfrm rot="0">
            <a:off x="12794245" y="2223961"/>
            <a:ext cx="1810612" cy="915128"/>
          </a:xfrm>
          <a:prstGeom prst="rect">
            <a:avLst/>
          </a:prstGeom>
        </p:spPr>
        <p:txBody>
          <a:bodyPr anchor="t" rtlCol="false" tIns="0" lIns="0" bIns="0" rIns="0">
            <a:spAutoFit/>
          </a:bodyPr>
          <a:lstStyle/>
          <a:p>
            <a:pPr algn="ctr">
              <a:lnSpc>
                <a:spcPts val="6454"/>
              </a:lnSpc>
            </a:pPr>
            <a:r>
              <a:rPr lang="en-US" sz="7871">
                <a:solidFill>
                  <a:srgbClr val="FFFFFF"/>
                </a:solidFill>
                <a:latin typeface="Gochi Hand"/>
              </a:rPr>
              <a:t>3</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77" r="0" b="-9277"/>
            </a:stretch>
          </a:blipFill>
        </p:spPr>
      </p:sp>
      <p:sp>
        <p:nvSpPr>
          <p:cNvPr name="Freeform 3" id="3"/>
          <p:cNvSpPr/>
          <p:nvPr/>
        </p:nvSpPr>
        <p:spPr>
          <a:xfrm flipH="false" flipV="false" rot="0">
            <a:off x="9386887" y="2255332"/>
            <a:ext cx="4040299" cy="5566672"/>
          </a:xfrm>
          <a:custGeom>
            <a:avLst/>
            <a:gdLst/>
            <a:ahLst/>
            <a:cxnLst/>
            <a:rect r="r" b="b" t="t" l="l"/>
            <a:pathLst>
              <a:path h="5566672" w="4040299">
                <a:moveTo>
                  <a:pt x="0" y="0"/>
                </a:moveTo>
                <a:lnTo>
                  <a:pt x="4040299" y="0"/>
                </a:lnTo>
                <a:lnTo>
                  <a:pt x="4040299" y="5566672"/>
                </a:lnTo>
                <a:lnTo>
                  <a:pt x="0" y="5566672"/>
                </a:lnTo>
                <a:lnTo>
                  <a:pt x="0" y="0"/>
                </a:lnTo>
                <a:close/>
              </a:path>
            </a:pathLst>
          </a:custGeom>
          <a:blipFill>
            <a:blip r:embed="rId3">
              <a:extLst>
                <a:ext uri="{96DAC541-7B7A-43D3-8B79-37D633B846F1}">
                  <asvg:svgBlip xmlns:asvg="http://schemas.microsoft.com/office/drawing/2016/SVG/main" r:embed="rId4"/>
                </a:ext>
              </a:extLst>
            </a:blip>
            <a:stretch>
              <a:fillRect l="0" t="0" r="-55779" b="-44261"/>
            </a:stretch>
          </a:blipFill>
        </p:spPr>
      </p:sp>
      <p:sp>
        <p:nvSpPr>
          <p:cNvPr name="Freeform 4" id="4"/>
          <p:cNvSpPr/>
          <p:nvPr/>
        </p:nvSpPr>
        <p:spPr>
          <a:xfrm flipH="false" flipV="false" rot="0">
            <a:off x="4859521" y="2255332"/>
            <a:ext cx="4040299" cy="5566672"/>
          </a:xfrm>
          <a:custGeom>
            <a:avLst/>
            <a:gdLst/>
            <a:ahLst/>
            <a:cxnLst/>
            <a:rect r="r" b="b" t="t" l="l"/>
            <a:pathLst>
              <a:path h="5566672" w="4040299">
                <a:moveTo>
                  <a:pt x="0" y="0"/>
                </a:moveTo>
                <a:lnTo>
                  <a:pt x="4040299" y="0"/>
                </a:lnTo>
                <a:lnTo>
                  <a:pt x="4040299" y="5566672"/>
                </a:lnTo>
                <a:lnTo>
                  <a:pt x="0" y="5566672"/>
                </a:lnTo>
                <a:lnTo>
                  <a:pt x="0" y="0"/>
                </a:lnTo>
                <a:close/>
              </a:path>
            </a:pathLst>
          </a:custGeom>
          <a:blipFill>
            <a:blip r:embed="rId3">
              <a:extLst>
                <a:ext uri="{96DAC541-7B7A-43D3-8B79-37D633B846F1}">
                  <asvg:svgBlip xmlns:asvg="http://schemas.microsoft.com/office/drawing/2016/SVG/main" r:embed="rId4"/>
                </a:ext>
              </a:extLst>
            </a:blip>
            <a:stretch>
              <a:fillRect l="0" t="0" r="-55779" b="-44261"/>
            </a:stretch>
          </a:blipFill>
        </p:spPr>
      </p:sp>
      <p:sp>
        <p:nvSpPr>
          <p:cNvPr name="Freeform 5" id="5"/>
          <p:cNvSpPr/>
          <p:nvPr/>
        </p:nvSpPr>
        <p:spPr>
          <a:xfrm flipH="false" flipV="false" rot="0">
            <a:off x="334740" y="2255332"/>
            <a:ext cx="4040299" cy="5566672"/>
          </a:xfrm>
          <a:custGeom>
            <a:avLst/>
            <a:gdLst/>
            <a:ahLst/>
            <a:cxnLst/>
            <a:rect r="r" b="b" t="t" l="l"/>
            <a:pathLst>
              <a:path h="5566672" w="4040299">
                <a:moveTo>
                  <a:pt x="0" y="0"/>
                </a:moveTo>
                <a:lnTo>
                  <a:pt x="4040299" y="0"/>
                </a:lnTo>
                <a:lnTo>
                  <a:pt x="4040299" y="5566672"/>
                </a:lnTo>
                <a:lnTo>
                  <a:pt x="0" y="5566672"/>
                </a:lnTo>
                <a:lnTo>
                  <a:pt x="0" y="0"/>
                </a:lnTo>
                <a:close/>
              </a:path>
            </a:pathLst>
          </a:custGeom>
          <a:blipFill>
            <a:blip r:embed="rId3">
              <a:extLst>
                <a:ext uri="{96DAC541-7B7A-43D3-8B79-37D633B846F1}">
                  <asvg:svgBlip xmlns:asvg="http://schemas.microsoft.com/office/drawing/2016/SVG/main" r:embed="rId4"/>
                </a:ext>
              </a:extLst>
            </a:blip>
            <a:stretch>
              <a:fillRect l="0" t="0" r="-55779" b="-44261"/>
            </a:stretch>
          </a:blipFill>
        </p:spPr>
      </p:sp>
      <p:sp>
        <p:nvSpPr>
          <p:cNvPr name="Freeform 6" id="6"/>
          <p:cNvSpPr/>
          <p:nvPr/>
        </p:nvSpPr>
        <p:spPr>
          <a:xfrm flipH="false" flipV="false" rot="0">
            <a:off x="1663636" y="8357933"/>
            <a:ext cx="1379584" cy="1388261"/>
          </a:xfrm>
          <a:custGeom>
            <a:avLst/>
            <a:gdLst/>
            <a:ahLst/>
            <a:cxnLst/>
            <a:rect r="r" b="b" t="t" l="l"/>
            <a:pathLst>
              <a:path h="1388261" w="1379584">
                <a:moveTo>
                  <a:pt x="0" y="0"/>
                </a:moveTo>
                <a:lnTo>
                  <a:pt x="1379584" y="0"/>
                </a:lnTo>
                <a:lnTo>
                  <a:pt x="1379584" y="1388261"/>
                </a:lnTo>
                <a:lnTo>
                  <a:pt x="0" y="138826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6255541" y="8358294"/>
            <a:ext cx="1250844" cy="1387899"/>
          </a:xfrm>
          <a:custGeom>
            <a:avLst/>
            <a:gdLst/>
            <a:ahLst/>
            <a:cxnLst/>
            <a:rect r="r" b="b" t="t" l="l"/>
            <a:pathLst>
              <a:path h="1387899" w="1250844">
                <a:moveTo>
                  <a:pt x="0" y="0"/>
                </a:moveTo>
                <a:lnTo>
                  <a:pt x="1250844" y="0"/>
                </a:lnTo>
                <a:lnTo>
                  <a:pt x="1250844" y="1387900"/>
                </a:lnTo>
                <a:lnTo>
                  <a:pt x="0" y="13879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0">
            <a:off x="10240431" y="8358294"/>
            <a:ext cx="2333212" cy="1388261"/>
          </a:xfrm>
          <a:custGeom>
            <a:avLst/>
            <a:gdLst/>
            <a:ahLst/>
            <a:cxnLst/>
            <a:rect r="r" b="b" t="t" l="l"/>
            <a:pathLst>
              <a:path h="1388261" w="2333212">
                <a:moveTo>
                  <a:pt x="0" y="0"/>
                </a:moveTo>
                <a:lnTo>
                  <a:pt x="2333211" y="0"/>
                </a:lnTo>
                <a:lnTo>
                  <a:pt x="2333211" y="1388261"/>
                </a:lnTo>
                <a:lnTo>
                  <a:pt x="0" y="138826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0">
            <a:off x="13912961" y="2255332"/>
            <a:ext cx="4040299" cy="5566672"/>
          </a:xfrm>
          <a:custGeom>
            <a:avLst/>
            <a:gdLst/>
            <a:ahLst/>
            <a:cxnLst/>
            <a:rect r="r" b="b" t="t" l="l"/>
            <a:pathLst>
              <a:path h="5566672" w="4040299">
                <a:moveTo>
                  <a:pt x="0" y="0"/>
                </a:moveTo>
                <a:lnTo>
                  <a:pt x="4040299" y="0"/>
                </a:lnTo>
                <a:lnTo>
                  <a:pt x="4040299" y="5566672"/>
                </a:lnTo>
                <a:lnTo>
                  <a:pt x="0" y="5566672"/>
                </a:lnTo>
                <a:lnTo>
                  <a:pt x="0" y="0"/>
                </a:lnTo>
                <a:close/>
              </a:path>
            </a:pathLst>
          </a:custGeom>
          <a:blipFill>
            <a:blip r:embed="rId3">
              <a:extLst>
                <a:ext uri="{96DAC541-7B7A-43D3-8B79-37D633B846F1}">
                  <asvg:svgBlip xmlns:asvg="http://schemas.microsoft.com/office/drawing/2016/SVG/main" r:embed="rId4"/>
                </a:ext>
              </a:extLst>
            </a:blip>
            <a:stretch>
              <a:fillRect l="0" t="0" r="-55779" b="-44261"/>
            </a:stretch>
          </a:blipFill>
        </p:spPr>
      </p:sp>
      <p:sp>
        <p:nvSpPr>
          <p:cNvPr name="Freeform 10" id="10"/>
          <p:cNvSpPr/>
          <p:nvPr/>
        </p:nvSpPr>
        <p:spPr>
          <a:xfrm flipH="false" flipV="false" rot="0">
            <a:off x="15207919" y="8250629"/>
            <a:ext cx="1454311" cy="1388261"/>
          </a:xfrm>
          <a:custGeom>
            <a:avLst/>
            <a:gdLst/>
            <a:ahLst/>
            <a:cxnLst/>
            <a:rect r="r" b="b" t="t" l="l"/>
            <a:pathLst>
              <a:path h="1388261" w="1454311">
                <a:moveTo>
                  <a:pt x="0" y="0"/>
                </a:moveTo>
                <a:lnTo>
                  <a:pt x="1454311" y="0"/>
                </a:lnTo>
                <a:lnTo>
                  <a:pt x="1454311" y="1388261"/>
                </a:lnTo>
                <a:lnTo>
                  <a:pt x="0" y="138826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1" id="11"/>
          <p:cNvSpPr txBox="true"/>
          <p:nvPr/>
        </p:nvSpPr>
        <p:spPr>
          <a:xfrm rot="0">
            <a:off x="9507625" y="3733152"/>
            <a:ext cx="3796577" cy="3673311"/>
          </a:xfrm>
          <a:prstGeom prst="rect">
            <a:avLst/>
          </a:prstGeom>
        </p:spPr>
        <p:txBody>
          <a:bodyPr anchor="t" rtlCol="false" tIns="0" lIns="0" bIns="0" rIns="0">
            <a:spAutoFit/>
          </a:bodyPr>
          <a:lstStyle/>
          <a:p>
            <a:pPr algn="ctr">
              <a:lnSpc>
                <a:spcPts val="2913"/>
              </a:lnSpc>
            </a:pPr>
            <a:r>
              <a:rPr lang="en-US" sz="1942">
                <a:solidFill>
                  <a:srgbClr val="0690B5"/>
                </a:solidFill>
                <a:latin typeface="Nexa Bold Italics"/>
              </a:rPr>
              <a:t>Autism, ADHD, and Understanding Communication and Environment:</a:t>
            </a:r>
          </a:p>
          <a:p>
            <a:pPr algn="ctr">
              <a:lnSpc>
                <a:spcPts val="2913"/>
              </a:lnSpc>
            </a:pPr>
          </a:p>
          <a:p>
            <a:pPr algn="ctr">
              <a:lnSpc>
                <a:spcPts val="2913"/>
              </a:lnSpc>
            </a:pPr>
            <a:r>
              <a:rPr lang="en-US" sz="1942">
                <a:solidFill>
                  <a:srgbClr val="0690B5"/>
                </a:solidFill>
                <a:latin typeface="Nexa"/>
              </a:rPr>
              <a:t>Insights into the unique needs and perspectives of individuals with Autism, ADHD, and OCD, along with strategies for creating accommodating environments.</a:t>
            </a:r>
          </a:p>
        </p:txBody>
      </p:sp>
      <p:sp>
        <p:nvSpPr>
          <p:cNvPr name="TextBox 12" id="12"/>
          <p:cNvSpPr txBox="true"/>
          <p:nvPr/>
        </p:nvSpPr>
        <p:spPr>
          <a:xfrm rot="0">
            <a:off x="3687259" y="680713"/>
            <a:ext cx="10913483" cy="991248"/>
          </a:xfrm>
          <a:prstGeom prst="rect">
            <a:avLst/>
          </a:prstGeom>
        </p:spPr>
        <p:txBody>
          <a:bodyPr anchor="t" rtlCol="false" tIns="0" lIns="0" bIns="0" rIns="0">
            <a:spAutoFit/>
          </a:bodyPr>
          <a:lstStyle/>
          <a:p>
            <a:pPr algn="ctr">
              <a:lnSpc>
                <a:spcPts val="6970"/>
              </a:lnSpc>
            </a:pPr>
            <a:r>
              <a:rPr lang="en-US" sz="8500">
                <a:solidFill>
                  <a:srgbClr val="FFFFFF"/>
                </a:solidFill>
                <a:latin typeface="Gochi Hand"/>
              </a:rPr>
              <a:t>Training</a:t>
            </a:r>
          </a:p>
        </p:txBody>
      </p:sp>
      <p:sp>
        <p:nvSpPr>
          <p:cNvPr name="TextBox 13" id="13"/>
          <p:cNvSpPr txBox="true"/>
          <p:nvPr/>
        </p:nvSpPr>
        <p:spPr>
          <a:xfrm rot="0">
            <a:off x="4982675" y="3733152"/>
            <a:ext cx="3796577" cy="2933375"/>
          </a:xfrm>
          <a:prstGeom prst="rect">
            <a:avLst/>
          </a:prstGeom>
        </p:spPr>
        <p:txBody>
          <a:bodyPr anchor="t" rtlCol="false" tIns="0" lIns="0" bIns="0" rIns="0">
            <a:spAutoFit/>
          </a:bodyPr>
          <a:lstStyle/>
          <a:p>
            <a:pPr algn="ctr">
              <a:lnSpc>
                <a:spcPts val="2913"/>
              </a:lnSpc>
            </a:pPr>
            <a:r>
              <a:rPr lang="en-US" sz="1942">
                <a:solidFill>
                  <a:srgbClr val="0690B5"/>
                </a:solidFill>
                <a:latin typeface="Nexa Bold Italics"/>
              </a:rPr>
              <a:t>Case Notes and Incident Reporting Simplified:</a:t>
            </a:r>
          </a:p>
          <a:p>
            <a:pPr algn="ctr">
              <a:lnSpc>
                <a:spcPts val="2913"/>
              </a:lnSpc>
            </a:pPr>
          </a:p>
          <a:p>
            <a:pPr algn="ctr">
              <a:lnSpc>
                <a:spcPts val="2913"/>
              </a:lnSpc>
            </a:pPr>
          </a:p>
          <a:p>
            <a:pPr algn="ctr">
              <a:lnSpc>
                <a:spcPts val="2913"/>
              </a:lnSpc>
            </a:pPr>
            <a:r>
              <a:rPr lang="en-US" sz="1942">
                <a:solidFill>
                  <a:srgbClr val="0690B5"/>
                </a:solidFill>
                <a:latin typeface="Nexa"/>
              </a:rPr>
              <a:t> Practical guidance on maintaining accurate records and reporting incidents efficiently.</a:t>
            </a:r>
          </a:p>
        </p:txBody>
      </p:sp>
      <p:sp>
        <p:nvSpPr>
          <p:cNvPr name="TextBox 14" id="14"/>
          <p:cNvSpPr txBox="true"/>
          <p:nvPr/>
        </p:nvSpPr>
        <p:spPr>
          <a:xfrm rot="0">
            <a:off x="455140" y="3733152"/>
            <a:ext cx="3796577" cy="2933375"/>
          </a:xfrm>
          <a:prstGeom prst="rect">
            <a:avLst/>
          </a:prstGeom>
        </p:spPr>
        <p:txBody>
          <a:bodyPr anchor="t" rtlCol="false" tIns="0" lIns="0" bIns="0" rIns="0">
            <a:spAutoFit/>
          </a:bodyPr>
          <a:lstStyle/>
          <a:p>
            <a:pPr algn="ctr">
              <a:lnSpc>
                <a:spcPts val="2913"/>
              </a:lnSpc>
            </a:pPr>
            <a:r>
              <a:rPr lang="en-US" sz="1942">
                <a:solidFill>
                  <a:srgbClr val="0690B5"/>
                </a:solidFill>
                <a:latin typeface="Nexa Bold Italics"/>
              </a:rPr>
              <a:t>Understanding Restrictive Practices: </a:t>
            </a:r>
          </a:p>
          <a:p>
            <a:pPr algn="ctr">
              <a:lnSpc>
                <a:spcPts val="2913"/>
              </a:lnSpc>
            </a:pPr>
          </a:p>
          <a:p>
            <a:pPr algn="ctr">
              <a:lnSpc>
                <a:spcPts val="2913"/>
              </a:lnSpc>
            </a:pPr>
          </a:p>
          <a:p>
            <a:pPr algn="ctr">
              <a:lnSpc>
                <a:spcPts val="2913"/>
              </a:lnSpc>
            </a:pPr>
            <a:r>
              <a:rPr lang="en-US" sz="1942">
                <a:solidFill>
                  <a:srgbClr val="0690B5"/>
                </a:solidFill>
                <a:latin typeface="Nexa"/>
              </a:rPr>
              <a:t>An essential training to raise awareness and ensure compliance with ethical guidelines.</a:t>
            </a:r>
          </a:p>
        </p:txBody>
      </p:sp>
      <p:sp>
        <p:nvSpPr>
          <p:cNvPr name="TextBox 15" id="15"/>
          <p:cNvSpPr txBox="true"/>
          <p:nvPr/>
        </p:nvSpPr>
        <p:spPr>
          <a:xfrm rot="0">
            <a:off x="1450777" y="2436442"/>
            <a:ext cx="1808226" cy="913557"/>
          </a:xfrm>
          <a:prstGeom prst="rect">
            <a:avLst/>
          </a:prstGeom>
        </p:spPr>
        <p:txBody>
          <a:bodyPr anchor="t" rtlCol="false" tIns="0" lIns="0" bIns="0" rIns="0">
            <a:spAutoFit/>
          </a:bodyPr>
          <a:lstStyle/>
          <a:p>
            <a:pPr algn="ctr">
              <a:lnSpc>
                <a:spcPts val="6446"/>
              </a:lnSpc>
            </a:pPr>
            <a:r>
              <a:rPr lang="en-US" sz="7861">
                <a:solidFill>
                  <a:srgbClr val="FFFFFF"/>
                </a:solidFill>
                <a:latin typeface="Gochi Hand"/>
              </a:rPr>
              <a:t>4</a:t>
            </a:r>
          </a:p>
        </p:txBody>
      </p:sp>
      <p:sp>
        <p:nvSpPr>
          <p:cNvPr name="TextBox 16" id="16"/>
          <p:cNvSpPr txBox="true"/>
          <p:nvPr/>
        </p:nvSpPr>
        <p:spPr>
          <a:xfrm rot="0">
            <a:off x="5975557" y="2436442"/>
            <a:ext cx="1808226" cy="913557"/>
          </a:xfrm>
          <a:prstGeom prst="rect">
            <a:avLst/>
          </a:prstGeom>
        </p:spPr>
        <p:txBody>
          <a:bodyPr anchor="t" rtlCol="false" tIns="0" lIns="0" bIns="0" rIns="0">
            <a:spAutoFit/>
          </a:bodyPr>
          <a:lstStyle/>
          <a:p>
            <a:pPr algn="ctr">
              <a:lnSpc>
                <a:spcPts val="6446"/>
              </a:lnSpc>
            </a:pPr>
            <a:r>
              <a:rPr lang="en-US" sz="7861">
                <a:solidFill>
                  <a:srgbClr val="FFFFFF"/>
                </a:solidFill>
                <a:latin typeface="Gochi Hand"/>
              </a:rPr>
              <a:t>5</a:t>
            </a:r>
          </a:p>
        </p:txBody>
      </p:sp>
      <p:sp>
        <p:nvSpPr>
          <p:cNvPr name="TextBox 17" id="17"/>
          <p:cNvSpPr txBox="true"/>
          <p:nvPr/>
        </p:nvSpPr>
        <p:spPr>
          <a:xfrm rot="0">
            <a:off x="10502923" y="2436442"/>
            <a:ext cx="1808226" cy="913557"/>
          </a:xfrm>
          <a:prstGeom prst="rect">
            <a:avLst/>
          </a:prstGeom>
        </p:spPr>
        <p:txBody>
          <a:bodyPr anchor="t" rtlCol="false" tIns="0" lIns="0" bIns="0" rIns="0">
            <a:spAutoFit/>
          </a:bodyPr>
          <a:lstStyle/>
          <a:p>
            <a:pPr algn="ctr">
              <a:lnSpc>
                <a:spcPts val="6446"/>
              </a:lnSpc>
            </a:pPr>
            <a:r>
              <a:rPr lang="en-US" sz="7861">
                <a:solidFill>
                  <a:srgbClr val="FFFFFF"/>
                </a:solidFill>
                <a:latin typeface="Gochi Hand"/>
              </a:rPr>
              <a:t>6</a:t>
            </a:r>
          </a:p>
        </p:txBody>
      </p:sp>
      <p:sp>
        <p:nvSpPr>
          <p:cNvPr name="TextBox 18" id="18"/>
          <p:cNvSpPr txBox="true"/>
          <p:nvPr/>
        </p:nvSpPr>
        <p:spPr>
          <a:xfrm rot="0">
            <a:off x="14036786" y="3733152"/>
            <a:ext cx="3796577" cy="2869230"/>
          </a:xfrm>
          <a:prstGeom prst="rect">
            <a:avLst/>
          </a:prstGeom>
        </p:spPr>
        <p:txBody>
          <a:bodyPr anchor="t" rtlCol="false" tIns="0" lIns="0" bIns="0" rIns="0">
            <a:spAutoFit/>
          </a:bodyPr>
          <a:lstStyle/>
          <a:p>
            <a:pPr algn="ctr">
              <a:lnSpc>
                <a:spcPts val="2913"/>
              </a:lnSpc>
            </a:pPr>
            <a:r>
              <a:rPr lang="en-US" sz="1942">
                <a:solidFill>
                  <a:srgbClr val="0690B5"/>
                </a:solidFill>
                <a:latin typeface="Nexa Bold Italics"/>
              </a:rPr>
              <a:t>Empowering Clients to Own Their Life: </a:t>
            </a:r>
          </a:p>
          <a:p>
            <a:pPr algn="ctr">
              <a:lnSpc>
                <a:spcPts val="2913"/>
              </a:lnSpc>
            </a:pPr>
          </a:p>
          <a:p>
            <a:pPr algn="ctr">
              <a:lnSpc>
                <a:spcPts val="2913"/>
              </a:lnSpc>
            </a:pPr>
          </a:p>
          <a:p>
            <a:pPr algn="ctr">
              <a:lnSpc>
                <a:spcPts val="2913"/>
              </a:lnSpc>
            </a:pPr>
            <a:r>
              <a:rPr lang="en-US" sz="1942">
                <a:solidFill>
                  <a:srgbClr val="0690B5"/>
                </a:solidFill>
                <a:latin typeface="Nexa"/>
              </a:rPr>
              <a:t>A transformative program that encourages clients to take an active role in their own well-being and growth.</a:t>
            </a:r>
          </a:p>
        </p:txBody>
      </p:sp>
      <p:sp>
        <p:nvSpPr>
          <p:cNvPr name="TextBox 19" id="19"/>
          <p:cNvSpPr txBox="true"/>
          <p:nvPr/>
        </p:nvSpPr>
        <p:spPr>
          <a:xfrm rot="0">
            <a:off x="15028997" y="2436442"/>
            <a:ext cx="1808226" cy="913557"/>
          </a:xfrm>
          <a:prstGeom prst="rect">
            <a:avLst/>
          </a:prstGeom>
        </p:spPr>
        <p:txBody>
          <a:bodyPr anchor="t" rtlCol="false" tIns="0" lIns="0" bIns="0" rIns="0">
            <a:spAutoFit/>
          </a:bodyPr>
          <a:lstStyle/>
          <a:p>
            <a:pPr algn="ctr">
              <a:lnSpc>
                <a:spcPts val="6446"/>
              </a:lnSpc>
            </a:pPr>
            <a:r>
              <a:rPr lang="en-US" sz="7861">
                <a:solidFill>
                  <a:srgbClr val="FFFFFF"/>
                </a:solidFill>
                <a:latin typeface="Gochi Hand"/>
              </a:rPr>
              <a:t>7</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77" r="0" b="-9277"/>
            </a:stretch>
          </a:blipFill>
        </p:spPr>
      </p:sp>
      <p:grpSp>
        <p:nvGrpSpPr>
          <p:cNvPr name="Group 3" id="3"/>
          <p:cNvGrpSpPr/>
          <p:nvPr/>
        </p:nvGrpSpPr>
        <p:grpSpPr>
          <a:xfrm rot="0">
            <a:off x="0" y="-148018"/>
            <a:ext cx="6191250" cy="10435018"/>
            <a:chOff x="0" y="0"/>
            <a:chExt cx="8255000" cy="13913357"/>
          </a:xfrm>
        </p:grpSpPr>
        <p:pic>
          <p:nvPicPr>
            <p:cNvPr name="Picture 4" id="4"/>
            <p:cNvPicPr>
              <a:picLocks noChangeAspect="true"/>
            </p:cNvPicPr>
            <p:nvPr/>
          </p:nvPicPr>
          <p:blipFill>
            <a:blip r:embed="rId3"/>
            <a:srcRect l="34499" t="0" r="34499" b="0"/>
            <a:stretch>
              <a:fillRect/>
            </a:stretch>
          </p:blipFill>
          <p:spPr>
            <a:xfrm flipH="false" flipV="false">
              <a:off x="0" y="0"/>
              <a:ext cx="8255000" cy="13913357"/>
            </a:xfrm>
            <a:prstGeom prst="rect">
              <a:avLst/>
            </a:prstGeom>
          </p:spPr>
        </p:pic>
      </p:grpSp>
      <p:sp>
        <p:nvSpPr>
          <p:cNvPr name="TextBox 5" id="5"/>
          <p:cNvSpPr txBox="true"/>
          <p:nvPr/>
        </p:nvSpPr>
        <p:spPr>
          <a:xfrm rot="0">
            <a:off x="7051868" y="2683532"/>
            <a:ext cx="10577832" cy="5251449"/>
          </a:xfrm>
          <a:prstGeom prst="rect">
            <a:avLst/>
          </a:prstGeom>
        </p:spPr>
        <p:txBody>
          <a:bodyPr anchor="t" rtlCol="false" tIns="0" lIns="0" bIns="0" rIns="0">
            <a:spAutoFit/>
          </a:bodyPr>
          <a:lstStyle/>
          <a:p>
            <a:pPr>
              <a:lnSpc>
                <a:spcPts val="3500"/>
              </a:lnSpc>
            </a:pPr>
            <a:r>
              <a:rPr lang="en-US" sz="2500">
                <a:solidFill>
                  <a:srgbClr val="FFFFFF"/>
                </a:solidFill>
                <a:latin typeface="Nexa"/>
              </a:rPr>
              <a:t>Our training sessions are designed to be engaging, practical, and tailored to your specific needs and goals. We are committed to providing participants with actionable insights and skills that can be applied immediately to enhance the quality of care and support offered.</a:t>
            </a:r>
          </a:p>
          <a:p>
            <a:pPr>
              <a:lnSpc>
                <a:spcPts val="3500"/>
              </a:lnSpc>
            </a:pPr>
          </a:p>
          <a:p>
            <a:pPr>
              <a:lnSpc>
                <a:spcPts val="3500"/>
              </a:lnSpc>
            </a:pPr>
            <a:r>
              <a:rPr lang="en-US" sz="2500">
                <a:solidFill>
                  <a:srgbClr val="FFFFFF"/>
                </a:solidFill>
                <a:latin typeface="Nexa"/>
              </a:rPr>
              <a:t>By choosing Wildfire Wellbeing as your training partner, you not only gain access to expert knowledge but also contribute to a more inclusive and understanding community. We believe that education is the key to positive change, and we are excited to go on this journey with you.</a:t>
            </a:r>
          </a:p>
          <a:p>
            <a:pPr>
              <a:lnSpc>
                <a:spcPts val="3500"/>
              </a:lnSpc>
            </a:pPr>
          </a:p>
        </p:txBody>
      </p:sp>
      <p:sp>
        <p:nvSpPr>
          <p:cNvPr name="Freeform 6" id="6"/>
          <p:cNvSpPr/>
          <p:nvPr/>
        </p:nvSpPr>
        <p:spPr>
          <a:xfrm flipH="false" flipV="false" rot="0">
            <a:off x="7051868" y="7547834"/>
            <a:ext cx="6632619" cy="1121516"/>
          </a:xfrm>
          <a:custGeom>
            <a:avLst/>
            <a:gdLst/>
            <a:ahLst/>
            <a:cxnLst/>
            <a:rect r="r" b="b" t="t" l="l"/>
            <a:pathLst>
              <a:path h="1121516" w="6632619">
                <a:moveTo>
                  <a:pt x="0" y="0"/>
                </a:moveTo>
                <a:lnTo>
                  <a:pt x="6632619" y="0"/>
                </a:lnTo>
                <a:lnTo>
                  <a:pt x="6632619" y="1121515"/>
                </a:lnTo>
                <a:lnTo>
                  <a:pt x="0" y="11215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7051868" y="1009650"/>
            <a:ext cx="9640627" cy="933450"/>
          </a:xfrm>
          <a:prstGeom prst="rect">
            <a:avLst/>
          </a:prstGeom>
        </p:spPr>
        <p:txBody>
          <a:bodyPr anchor="t" rtlCol="false" tIns="0" lIns="0" bIns="0" rIns="0">
            <a:spAutoFit/>
          </a:bodyPr>
          <a:lstStyle/>
          <a:p>
            <a:pPr>
              <a:lnSpc>
                <a:spcPts val="6600"/>
              </a:lnSpc>
            </a:pPr>
            <a:r>
              <a:rPr lang="en-US" sz="6000">
                <a:solidFill>
                  <a:srgbClr val="FFFFFF"/>
                </a:solidFill>
                <a:latin typeface="Nyala Bold"/>
              </a:rPr>
              <a:t>The way we work...</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77" r="0" b="-9277"/>
            </a:stretch>
          </a:blipFill>
        </p:spPr>
      </p:sp>
      <p:sp>
        <p:nvSpPr>
          <p:cNvPr name="Freeform 3" id="3"/>
          <p:cNvSpPr/>
          <p:nvPr/>
        </p:nvSpPr>
        <p:spPr>
          <a:xfrm flipH="false" flipV="false" rot="-119333">
            <a:off x="15565332" y="-626340"/>
            <a:ext cx="3387936" cy="2297637"/>
          </a:xfrm>
          <a:custGeom>
            <a:avLst/>
            <a:gdLst/>
            <a:ahLst/>
            <a:cxnLst/>
            <a:rect r="r" b="b" t="t" l="l"/>
            <a:pathLst>
              <a:path h="2297637" w="3387936">
                <a:moveTo>
                  <a:pt x="0" y="0"/>
                </a:moveTo>
                <a:lnTo>
                  <a:pt x="3387936" y="0"/>
                </a:lnTo>
                <a:lnTo>
                  <a:pt x="3387936" y="2297636"/>
                </a:lnTo>
                <a:lnTo>
                  <a:pt x="0" y="229763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6979330">
            <a:off x="-712187" y="8552632"/>
            <a:ext cx="3453702" cy="1902676"/>
          </a:xfrm>
          <a:custGeom>
            <a:avLst/>
            <a:gdLst/>
            <a:ahLst/>
            <a:cxnLst/>
            <a:rect r="r" b="b" t="t" l="l"/>
            <a:pathLst>
              <a:path h="1902676" w="3453702">
                <a:moveTo>
                  <a:pt x="0" y="0"/>
                </a:moveTo>
                <a:lnTo>
                  <a:pt x="3453703" y="0"/>
                </a:lnTo>
                <a:lnTo>
                  <a:pt x="3453703" y="1902676"/>
                </a:lnTo>
                <a:lnTo>
                  <a:pt x="0" y="190267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2699999">
            <a:off x="4345335" y="1208096"/>
            <a:ext cx="2068144" cy="1756042"/>
          </a:xfrm>
          <a:custGeom>
            <a:avLst/>
            <a:gdLst/>
            <a:ahLst/>
            <a:cxnLst/>
            <a:rect r="r" b="b" t="t" l="l"/>
            <a:pathLst>
              <a:path h="1756042" w="2068144">
                <a:moveTo>
                  <a:pt x="0" y="0"/>
                </a:moveTo>
                <a:lnTo>
                  <a:pt x="2068144" y="0"/>
                </a:lnTo>
                <a:lnTo>
                  <a:pt x="2068144" y="1756043"/>
                </a:lnTo>
                <a:lnTo>
                  <a:pt x="0" y="175604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7334544">
            <a:off x="11674724" y="3903194"/>
            <a:ext cx="2068144" cy="1756042"/>
          </a:xfrm>
          <a:custGeom>
            <a:avLst/>
            <a:gdLst/>
            <a:ahLst/>
            <a:cxnLst/>
            <a:rect r="r" b="b" t="t" l="l"/>
            <a:pathLst>
              <a:path h="1756042" w="2068144">
                <a:moveTo>
                  <a:pt x="0" y="0"/>
                </a:moveTo>
                <a:lnTo>
                  <a:pt x="2068144" y="0"/>
                </a:lnTo>
                <a:lnTo>
                  <a:pt x="2068144" y="1756042"/>
                </a:lnTo>
                <a:lnTo>
                  <a:pt x="0" y="175604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7" id="7"/>
          <p:cNvSpPr txBox="true"/>
          <p:nvPr/>
        </p:nvSpPr>
        <p:spPr>
          <a:xfrm rot="0">
            <a:off x="5761641" y="2330905"/>
            <a:ext cx="6839207" cy="2253442"/>
          </a:xfrm>
          <a:prstGeom prst="rect">
            <a:avLst/>
          </a:prstGeom>
        </p:spPr>
        <p:txBody>
          <a:bodyPr anchor="t" rtlCol="false" tIns="0" lIns="0" bIns="0" rIns="0">
            <a:spAutoFit/>
          </a:bodyPr>
          <a:lstStyle/>
          <a:p>
            <a:pPr algn="ctr">
              <a:lnSpc>
                <a:spcPts val="8206"/>
              </a:lnSpc>
            </a:pPr>
            <a:r>
              <a:rPr lang="en-US" sz="8206">
                <a:solidFill>
                  <a:srgbClr val="FFFFFF"/>
                </a:solidFill>
                <a:latin typeface="Nyala Bold"/>
              </a:rPr>
              <a:t>REACH OUT TO LEARN MORE</a:t>
            </a:r>
          </a:p>
        </p:txBody>
      </p:sp>
      <p:sp>
        <p:nvSpPr>
          <p:cNvPr name="Freeform 8" id="8"/>
          <p:cNvSpPr/>
          <p:nvPr/>
        </p:nvSpPr>
        <p:spPr>
          <a:xfrm flipH="false" flipV="false" rot="0">
            <a:off x="4215028" y="5429288"/>
            <a:ext cx="1038907" cy="1027219"/>
          </a:xfrm>
          <a:custGeom>
            <a:avLst/>
            <a:gdLst/>
            <a:ahLst/>
            <a:cxnLst/>
            <a:rect r="r" b="b" t="t" l="l"/>
            <a:pathLst>
              <a:path h="1027219" w="1038907">
                <a:moveTo>
                  <a:pt x="0" y="0"/>
                </a:moveTo>
                <a:lnTo>
                  <a:pt x="1038907" y="0"/>
                </a:lnTo>
                <a:lnTo>
                  <a:pt x="1038907" y="1027219"/>
                </a:lnTo>
                <a:lnTo>
                  <a:pt x="0" y="102721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0">
            <a:off x="4140540" y="6730368"/>
            <a:ext cx="1113395" cy="1074426"/>
          </a:xfrm>
          <a:custGeom>
            <a:avLst/>
            <a:gdLst/>
            <a:ahLst/>
            <a:cxnLst/>
            <a:rect r="r" b="b" t="t" l="l"/>
            <a:pathLst>
              <a:path h="1074426" w="1113395">
                <a:moveTo>
                  <a:pt x="0" y="0"/>
                </a:moveTo>
                <a:lnTo>
                  <a:pt x="1113395" y="0"/>
                </a:lnTo>
                <a:lnTo>
                  <a:pt x="1113395" y="1074426"/>
                </a:lnTo>
                <a:lnTo>
                  <a:pt x="0" y="107442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0" id="10"/>
          <p:cNvSpPr/>
          <p:nvPr/>
        </p:nvSpPr>
        <p:spPr>
          <a:xfrm flipH="false" flipV="false" rot="0">
            <a:off x="4140540" y="8081019"/>
            <a:ext cx="1113395" cy="1113395"/>
          </a:xfrm>
          <a:custGeom>
            <a:avLst/>
            <a:gdLst/>
            <a:ahLst/>
            <a:cxnLst/>
            <a:rect r="r" b="b" t="t" l="l"/>
            <a:pathLst>
              <a:path h="1113395" w="1113395">
                <a:moveTo>
                  <a:pt x="0" y="0"/>
                </a:moveTo>
                <a:lnTo>
                  <a:pt x="1113395" y="0"/>
                </a:lnTo>
                <a:lnTo>
                  <a:pt x="1113395" y="1113396"/>
                </a:lnTo>
                <a:lnTo>
                  <a:pt x="0" y="1113396"/>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1" id="11"/>
          <p:cNvSpPr txBox="true"/>
          <p:nvPr/>
        </p:nvSpPr>
        <p:spPr>
          <a:xfrm rot="0">
            <a:off x="5708049" y="5678875"/>
            <a:ext cx="8439412" cy="3267548"/>
          </a:xfrm>
          <a:prstGeom prst="rect">
            <a:avLst/>
          </a:prstGeom>
        </p:spPr>
        <p:txBody>
          <a:bodyPr anchor="t" rtlCol="false" tIns="0" lIns="0" bIns="0" rIns="0">
            <a:spAutoFit/>
          </a:bodyPr>
          <a:lstStyle/>
          <a:p>
            <a:pPr>
              <a:lnSpc>
                <a:spcPts val="5223"/>
              </a:lnSpc>
            </a:pPr>
            <a:r>
              <a:rPr lang="en-US" sz="3731">
                <a:solidFill>
                  <a:srgbClr val="FFFFFF"/>
                </a:solidFill>
                <a:latin typeface="Nexa"/>
              </a:rPr>
              <a:t>0493423483</a:t>
            </a:r>
          </a:p>
          <a:p>
            <a:pPr>
              <a:lnSpc>
                <a:spcPts val="5223"/>
              </a:lnSpc>
            </a:pPr>
          </a:p>
          <a:p>
            <a:pPr>
              <a:lnSpc>
                <a:spcPts val="5223"/>
              </a:lnSpc>
            </a:pPr>
            <a:r>
              <a:rPr lang="en-US" sz="3731">
                <a:solidFill>
                  <a:srgbClr val="FFFFFF"/>
                </a:solidFill>
                <a:latin typeface="Nexa"/>
              </a:rPr>
              <a:t>tarnya@wildfirewellbeing.com.au</a:t>
            </a:r>
          </a:p>
          <a:p>
            <a:pPr>
              <a:lnSpc>
                <a:spcPts val="5223"/>
              </a:lnSpc>
            </a:pPr>
          </a:p>
          <a:p>
            <a:pPr>
              <a:lnSpc>
                <a:spcPts val="5223"/>
              </a:lnSpc>
            </a:pPr>
            <a:r>
              <a:rPr lang="en-US" sz="3731">
                <a:solidFill>
                  <a:srgbClr val="FFFFFF"/>
                </a:solidFill>
                <a:latin typeface="Nexa"/>
              </a:rPr>
              <a:t>www.wildfirewellbeing.com.au</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DAFtL35ZAkg</dc:identifier>
  <dcterms:modified xsi:type="dcterms:W3CDTF">2011-08-01T06:04:30Z</dcterms:modified>
  <cp:revision>1</cp:revision>
  <dc:title>WildFire Wellbeing- Workforce development information</dc:title>
</cp:coreProperties>
</file>